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4"/>
  </p:notesMasterIdLst>
  <p:handoutMasterIdLst>
    <p:handoutMasterId r:id="rId65"/>
  </p:handoutMasterIdLst>
  <p:sldIdLst>
    <p:sldId id="503" r:id="rId2"/>
    <p:sldId id="367" r:id="rId3"/>
    <p:sldId id="536" r:id="rId4"/>
    <p:sldId id="537" r:id="rId5"/>
    <p:sldId id="370" r:id="rId6"/>
    <p:sldId id="510" r:id="rId7"/>
    <p:sldId id="511" r:id="rId8"/>
    <p:sldId id="372" r:id="rId9"/>
    <p:sldId id="540" r:id="rId10"/>
    <p:sldId id="541" r:id="rId11"/>
    <p:sldId id="374" r:id="rId12"/>
    <p:sldId id="506" r:id="rId13"/>
    <p:sldId id="507" r:id="rId14"/>
    <p:sldId id="376" r:id="rId15"/>
    <p:sldId id="524" r:id="rId16"/>
    <p:sldId id="525" r:id="rId17"/>
    <p:sldId id="378" r:id="rId18"/>
    <p:sldId id="514" r:id="rId19"/>
    <p:sldId id="515" r:id="rId20"/>
    <p:sldId id="380" r:id="rId21"/>
    <p:sldId id="508" r:id="rId22"/>
    <p:sldId id="509" r:id="rId23"/>
    <p:sldId id="382" r:id="rId24"/>
    <p:sldId id="520" r:id="rId25"/>
    <p:sldId id="521" r:id="rId26"/>
    <p:sldId id="384" r:id="rId27"/>
    <p:sldId id="518" r:id="rId28"/>
    <p:sldId id="519" r:id="rId29"/>
    <p:sldId id="386" r:id="rId30"/>
    <p:sldId id="516" r:id="rId31"/>
    <p:sldId id="517" r:id="rId32"/>
    <p:sldId id="388" r:id="rId33"/>
    <p:sldId id="526" r:id="rId34"/>
    <p:sldId id="527" r:id="rId35"/>
    <p:sldId id="390" r:id="rId36"/>
    <p:sldId id="512" r:id="rId37"/>
    <p:sldId id="513" r:id="rId38"/>
    <p:sldId id="392" r:id="rId39"/>
    <p:sldId id="534" r:id="rId40"/>
    <p:sldId id="535" r:id="rId41"/>
    <p:sldId id="394" r:id="rId42"/>
    <p:sldId id="538" r:id="rId43"/>
    <p:sldId id="539" r:id="rId44"/>
    <p:sldId id="396" r:id="rId45"/>
    <p:sldId id="504" r:id="rId46"/>
    <p:sldId id="505" r:id="rId47"/>
    <p:sldId id="398" r:id="rId48"/>
    <p:sldId id="528" r:id="rId49"/>
    <p:sldId id="529" r:id="rId50"/>
    <p:sldId id="400" r:id="rId51"/>
    <p:sldId id="542" r:id="rId52"/>
    <p:sldId id="543" r:id="rId53"/>
    <p:sldId id="402" r:id="rId54"/>
    <p:sldId id="532" r:id="rId55"/>
    <p:sldId id="533" r:id="rId56"/>
    <p:sldId id="404" r:id="rId57"/>
    <p:sldId id="530" r:id="rId58"/>
    <p:sldId id="531" r:id="rId59"/>
    <p:sldId id="406" r:id="rId60"/>
    <p:sldId id="522" r:id="rId61"/>
    <p:sldId id="523" r:id="rId62"/>
    <p:sldId id="365" r:id="rId6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404"/>
    <a:srgbClr val="405400"/>
    <a:srgbClr val="FFFFFF"/>
    <a:srgbClr val="E8FFC8"/>
    <a:srgbClr val="FAF7C8"/>
    <a:srgbClr val="FAF8C8"/>
    <a:srgbClr val="F5FFC2"/>
    <a:srgbClr val="EBFFD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08" autoAdjust="0"/>
    <p:restoredTop sz="94184" autoAdjust="0"/>
  </p:normalViewPr>
  <p:slideViewPr>
    <p:cSldViewPr>
      <p:cViewPr varScale="1">
        <p:scale>
          <a:sx n="110" d="100"/>
          <a:sy n="110" d="100"/>
        </p:scale>
        <p:origin x="-160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4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Cource</a:t>
            </a:r>
            <a:r>
              <a:rPr lang="en-US" dirty="0" smtClean="0"/>
              <a:t> Name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 userDrawn="1"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 userDrawn="1"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9" name="TextBox 8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5" name="TextBox 14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TextBox 19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1" name="TextBox 20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kursove-uroci-knigi-obuchenie-programirane-web-design-csharp.info/" TargetMode="External"/><Relationship Id="rId13" Type="http://schemas.openxmlformats.org/officeDocument/2006/relationships/hyperlink" Target="http://mvccourse.telerik.com/" TargetMode="External"/><Relationship Id="rId18" Type="http://schemas.openxmlformats.org/officeDocument/2006/relationships/hyperlink" Target="http://algoacademy.telerik.com/" TargetMode="Externa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mobiledevcourse.telerik.com/" TargetMode="External"/><Relationship Id="rId7" Type="http://schemas.openxmlformats.org/officeDocument/2006/relationships/hyperlink" Target="http://forums.academy.telerik.com/" TargetMode="External"/><Relationship Id="rId12" Type="http://schemas.openxmlformats.org/officeDocument/2006/relationships/hyperlink" Target="http://schoolacademy.telerik.com/" TargetMode="External"/><Relationship Id="rId17" Type="http://schemas.openxmlformats.org/officeDocument/2006/relationships/hyperlink" Target="http://codecourse.telerik.com/" TargetMode="External"/><Relationship Id="rId25" Type="http://schemas.openxmlformats.org/officeDocument/2006/relationships/hyperlink" Target="http://csharpfundamentals.telerik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akov.com/" TargetMode="External"/><Relationship Id="rId20" Type="http://schemas.openxmlformats.org/officeDocument/2006/relationships/hyperlink" Target="http://academy.telerik.com/" TargetMode="Externa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hyperlink" Target="http://html5course.telerik.com/" TargetMode="External"/><Relationship Id="rId24" Type="http://schemas.openxmlformats.org/officeDocument/2006/relationships/hyperlink" Target="http://www.nikolay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bgcoder.com/" TargetMode="External"/><Relationship Id="rId23" Type="http://schemas.openxmlformats.org/officeDocument/2006/relationships/hyperlink" Target="http://www.minkov.it/" TargetMode="External"/><Relationship Id="rId28" Type="http://schemas.openxmlformats.org/officeDocument/2006/relationships/image" Target="../media/image3.png"/><Relationship Id="rId10" Type="http://schemas.openxmlformats.org/officeDocument/2006/relationships/hyperlink" Target="http://seocourse.telerik.com/" TargetMode="External"/><Relationship Id="rId19" Type="http://schemas.openxmlformats.org/officeDocument/2006/relationships/hyperlink" Target="http://aspnetcourse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telerik-kids.com/" TargetMode="External"/><Relationship Id="rId14" Type="http://schemas.openxmlformats.org/officeDocument/2006/relationships/hyperlink" Target="http://clouddevcourse.telerik.com/" TargetMode="External"/><Relationship Id="rId22" Type="http://schemas.openxmlformats.org/officeDocument/2006/relationships/hyperlink" Target="http://www.introprogramming.info/" TargetMode="External"/><Relationship Id="rId27" Type="http://schemas.openxmlformats.org/officeDocument/2006/relationships/image" Target="../media/image2.png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37" name="TextBox 36">
              <a:hlinkClick r:id="rId7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8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9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0" name="TextBox 39">
              <a:hlinkClick r:id="rId10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1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2" name="TextBox 41">
              <a:hlinkClick r:id="rId12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hlinkClick r:id="rId13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4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5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6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7" name="TextBox 46">
              <a:hlinkClick r:id="rId17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8" name="TextBox 47">
              <a:hlinkClick r:id="rId18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9" name="TextBox 48">
              <a:hlinkClick r:id="rId19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0" name="TextBox 49">
              <a:hlinkClick r:id="rId20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hlinkClick r:id="rId21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22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23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hlinkClick r:id="rId24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hlinkClick r:id="rId25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 descr="Telerik Academy for Software Engineers - http://academy.telerik.com" title="Telerik Software Academy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is-forceshutdown-safe-pos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BinaryNumeralSystem" TargetMode="External"/><Relationship Id="rId2" Type="http://schemas.openxmlformats.org/officeDocument/2006/relationships/hyperlink" Target="http://tiny.cc/NumeralSyst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6" Type="http://schemas.openxmlformats.org/officeDocument/2006/relationships/image" Target="../media/image3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ernel_(computing)" TargetMode="External"/><Relationship Id="rId2" Type="http://schemas.openxmlformats.org/officeDocument/2006/relationships/hyperlink" Target="http://en.wikipedia.org/wiki/Device_driv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wiki-p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5.png"/><Relationship Id="rId3" Type="http://schemas.microsoft.com/office/2007/relationships/hdphoto" Target="../media/hdphoto3.wdp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microsoft.com/office/2007/relationships/hdphoto" Target="../media/hdphoto4.wdp"/><Relationship Id="rId10" Type="http://schemas.openxmlformats.org/officeDocument/2006/relationships/image" Target="../media/image42.jpeg"/><Relationship Id="rId4" Type="http://schemas.openxmlformats.org/officeDocument/2006/relationships/image" Target="../media/image38.jpeg"/><Relationship Id="rId9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mage_file_forma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DLLs" TargetMode="External"/><Relationship Id="rId2" Type="http://schemas.openxmlformats.org/officeDocument/2006/relationships/hyperlink" Target="http://bg.wikipedia.org/wiki/D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microsoft.com/office/2007/relationships/hdphoto" Target="../media/hdphoto6.wdp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ector_graphics" TargetMode="External"/><Relationship Id="rId2" Type="http://schemas.openxmlformats.org/officeDocument/2006/relationships/hyperlink" Target="http://en.wikipedia.org/wiki/Raster_graphic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tiny.cc/SelectQuerie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nalysis_of_algorithms" TargetMode="External"/><Relationship Id="rId2" Type="http://schemas.openxmlformats.org/officeDocument/2006/relationships/hyperlink" Target="http://en.wikipedia.org/wiki/Computer_scienc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g.wikipedia.org/wiki/Advanced_Encryption_Standard" TargetMode="External"/><Relationship Id="rId2" Type="http://schemas.openxmlformats.org/officeDocument/2006/relationships/hyperlink" Target="http://www.cs.mcgill.ca/~kaleigh/computers/crypto_rijndae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gif"/><Relationship Id="rId4" Type="http://schemas.openxmlformats.org/officeDocument/2006/relationships/hyperlink" Target="http://en.wikipedia.org/wiki/Advanced_Encryption_Standar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arallel_compu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mparison_of_video_editing_softwar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C_addres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ecure_She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rnet_Message_Access_Protoco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ium.org/blink" TargetMode="External"/><Relationship Id="rId2" Type="http://schemas.openxmlformats.org/officeDocument/2006/relationships/hyperlink" Target="http://en.wikipedia.org/wiki/Blink_(layout_engine)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.net/tutorials/css/lesson13.php" TargetMode="External"/><Relationship Id="rId2" Type="http://schemas.openxmlformats.org/officeDocument/2006/relationships/hyperlink" Target="http://www.guistuff.com/css/css_float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JavaScript/Reference/Operators/instanceo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S_(file_format)" TargetMode="External"/><Relationship Id="rId3" Type="http://schemas.openxmlformats.org/officeDocument/2006/relationships/hyperlink" Target="http://www.debian.org/doc/FAQ/ch-pkg_basics.en.html" TargetMode="External"/><Relationship Id="rId7" Type="http://schemas.openxmlformats.org/officeDocument/2006/relationships/hyperlink" Target="http://msdn.microsoft.com/en-us/library/bb158712.aspx" TargetMode="External"/><Relationship Id="rId2" Type="http://schemas.openxmlformats.org/officeDocument/2006/relationships/hyperlink" Target="http://www.iphonedownloadblog.com/2008/08/19/install-ipa-files-on-ipho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APK_(file_format)" TargetMode="External"/><Relationship Id="rId5" Type="http://schemas.openxmlformats.org/officeDocument/2006/relationships/hyperlink" Target="http://www.ofzenandcomputing.com/zanswers/779" TargetMode="External"/><Relationship Id="rId4" Type="http://schemas.openxmlformats.org/officeDocument/2006/relationships/hyperlink" Target="http://en.wikipedia.org/wiki/RPM_Package_Manag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830997"/>
          </a:xfrm>
        </p:spPr>
        <p:txBody>
          <a:bodyPr/>
          <a:lstStyle/>
          <a:p>
            <a:r>
              <a:rPr lang="en-US" dirty="0"/>
              <a:t>Telerik School Academy</a:t>
            </a:r>
          </a:p>
          <a:p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45" y="4735626"/>
            <a:ext cx="4331071" cy="1577747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7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Задържането на бутона на захранването</a:t>
            </a:r>
            <a:endParaRPr lang="en-US" dirty="0"/>
          </a:p>
          <a:p>
            <a:pPr lvl="1"/>
            <a:r>
              <a:rPr lang="bg-BG" dirty="0" smtClean="0"/>
              <a:t>Заобикаля софтуерните процедури</a:t>
            </a:r>
            <a:endParaRPr lang="bg-BG" dirty="0"/>
          </a:p>
          <a:p>
            <a:pPr lvl="1"/>
            <a:r>
              <a:rPr lang="bg-BG" dirty="0" smtClean="0"/>
              <a:t>Задейства прекъсвач на ел. веригата</a:t>
            </a:r>
            <a:endParaRPr lang="bg-BG" dirty="0"/>
          </a:p>
          <a:p>
            <a:pPr lvl="1"/>
            <a:r>
              <a:rPr lang="bg-BG" dirty="0" smtClean="0"/>
              <a:t>Съвременните хард-дискове не се повреждат</a:t>
            </a:r>
            <a:endParaRPr lang="bg-BG" dirty="0"/>
          </a:p>
          <a:p>
            <a:pPr lvl="1"/>
            <a:r>
              <a:rPr lang="bg-BG" dirty="0" smtClean="0"/>
              <a:t>Изваждане на захранване може да причини</a:t>
            </a:r>
          </a:p>
          <a:p>
            <a:pPr lvl="2"/>
            <a:r>
              <a:rPr lang="bg-BG" dirty="0" smtClean="0"/>
              <a:t>пикове в напрежението</a:t>
            </a:r>
          </a:p>
          <a:p>
            <a:pPr lvl="2"/>
            <a:r>
              <a:rPr lang="bg-BG" dirty="0" smtClean="0"/>
              <a:t>токов удар</a:t>
            </a:r>
            <a:endParaRPr lang="bg-BG" dirty="0"/>
          </a:p>
          <a:p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800" dirty="0">
                <a:effectLst/>
                <a:hlinkClick r:id="rId2"/>
              </a:rPr>
              <a:t>http://</a:t>
            </a:r>
            <a:r>
              <a:rPr lang="en-US" sz="2800" dirty="0" smtClean="0">
                <a:effectLst/>
                <a:hlinkClick r:id="rId2"/>
              </a:rPr>
              <a:t>tinyurl.com/is-forceshutdown-safe-post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Колко е разликата между </a:t>
            </a:r>
            <a:r>
              <a:rPr lang="bg-BG" dirty="0" smtClean="0"/>
              <a:t>1010</a:t>
            </a:r>
            <a:r>
              <a:rPr lang="en-US" baseline="-25000" dirty="0" smtClean="0"/>
              <a:t>(16</a:t>
            </a:r>
            <a:r>
              <a:rPr lang="en-US" baseline="-25000" dirty="0"/>
              <a:t>)</a:t>
            </a:r>
            <a:r>
              <a:rPr lang="bg-BG" dirty="0"/>
              <a:t> и </a:t>
            </a:r>
            <a:r>
              <a:rPr lang="en-US" dirty="0"/>
              <a:t>10101</a:t>
            </a:r>
            <a:r>
              <a:rPr lang="bg-BG" dirty="0"/>
              <a:t>010</a:t>
            </a:r>
            <a:r>
              <a:rPr lang="en-US" baseline="-25000" dirty="0"/>
              <a:t>(2)</a:t>
            </a:r>
            <a:r>
              <a:rPr lang="en-US" dirty="0"/>
              <a:t> </a:t>
            </a:r>
            <a:r>
              <a:rPr lang="bg-BG" dirty="0"/>
              <a:t>в десетична бройна </a:t>
            </a:r>
            <a:r>
              <a:rPr lang="bg-BG" dirty="0" smtClean="0"/>
              <a:t>система?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3842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3941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3942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4239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числа от различни бройни системи не могат да се изваждат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първото число е невалидно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3429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 descr="http://www.dialogica.com.ar/digicom/firma-digital.gif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92022"/>
            <a:ext cx="3352800" cy="1816137"/>
          </a:xfrm>
          <a:prstGeom prst="roundRect">
            <a:avLst>
              <a:gd name="adj" fmla="val 4927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378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Изчисляване на разликата:</a:t>
            </a:r>
            <a:endParaRPr lang="bg-BG" dirty="0"/>
          </a:p>
          <a:p>
            <a:pPr lvl="1"/>
            <a:r>
              <a:rPr lang="bg-BG" dirty="0" smtClean="0"/>
              <a:t>1010</a:t>
            </a:r>
            <a:r>
              <a:rPr lang="bg-BG" baseline="-25000" dirty="0" smtClean="0"/>
              <a:t>(16)</a:t>
            </a:r>
            <a:r>
              <a:rPr lang="bg-BG" dirty="0" smtClean="0"/>
              <a:t> = 1 * 16</a:t>
            </a:r>
            <a:r>
              <a:rPr lang="en-US" dirty="0" smtClean="0"/>
              <a:t>3 + 0 * 16^2 + 1 * 16 + 0 = 4112</a:t>
            </a:r>
            <a:r>
              <a:rPr lang="en-US" baseline="-25000" dirty="0" smtClean="0"/>
              <a:t>(10)</a:t>
            </a:r>
          </a:p>
          <a:p>
            <a:pPr lvl="1"/>
            <a:r>
              <a:rPr lang="en-US" dirty="0" smtClean="0"/>
              <a:t>10101010</a:t>
            </a:r>
            <a:r>
              <a:rPr lang="en-US" baseline="-25000" dirty="0" smtClean="0"/>
              <a:t>(2)</a:t>
            </a:r>
            <a:r>
              <a:rPr lang="en-US" dirty="0" smtClean="0"/>
              <a:t> = 1*2^7 + 0*2^6 </a:t>
            </a:r>
            <a:r>
              <a:rPr lang="en-US" dirty="0"/>
              <a:t>+ </a:t>
            </a:r>
            <a:r>
              <a:rPr lang="en-US" dirty="0" smtClean="0"/>
              <a:t>1*2^5 </a:t>
            </a:r>
            <a:r>
              <a:rPr lang="en-US" dirty="0"/>
              <a:t>+ </a:t>
            </a:r>
            <a:r>
              <a:rPr lang="en-US" dirty="0" smtClean="0"/>
              <a:t>0*2^4</a:t>
            </a:r>
            <a:r>
              <a:rPr lang="en-US" dirty="0"/>
              <a:t> +</a:t>
            </a:r>
            <a:r>
              <a:rPr lang="en-US" dirty="0" smtClean="0"/>
              <a:t> 1*2^3</a:t>
            </a:r>
            <a:r>
              <a:rPr lang="en-US" dirty="0"/>
              <a:t> +</a:t>
            </a:r>
            <a:r>
              <a:rPr lang="en-US" dirty="0" smtClean="0"/>
              <a:t> 0*2^2</a:t>
            </a:r>
            <a:r>
              <a:rPr lang="en-US" dirty="0"/>
              <a:t> +</a:t>
            </a:r>
            <a:r>
              <a:rPr lang="en-US" dirty="0" smtClean="0"/>
              <a:t> 1*2 + 0 = 170</a:t>
            </a:r>
            <a:r>
              <a:rPr lang="en-US" baseline="-25000" dirty="0" smtClean="0"/>
              <a:t>(10)</a:t>
            </a:r>
            <a:endParaRPr lang="bg-BG" baseline="-25000" dirty="0" smtClean="0"/>
          </a:p>
          <a:p>
            <a:pPr lvl="1"/>
            <a:r>
              <a:rPr lang="en-US" dirty="0" smtClean="0"/>
              <a:t>4112</a:t>
            </a:r>
            <a:r>
              <a:rPr lang="en-US" baseline="-25000" dirty="0" smtClean="0"/>
              <a:t>(10)</a:t>
            </a:r>
            <a:r>
              <a:rPr lang="bg-BG" dirty="0"/>
              <a:t> </a:t>
            </a:r>
            <a:r>
              <a:rPr lang="bg-BG" dirty="0" smtClean="0"/>
              <a:t>- </a:t>
            </a:r>
            <a:r>
              <a:rPr lang="en-US" dirty="0" smtClean="0"/>
              <a:t>170</a:t>
            </a:r>
            <a:r>
              <a:rPr lang="en-US" baseline="-25000" dirty="0" smtClean="0"/>
              <a:t>(10)</a:t>
            </a:r>
            <a:r>
              <a:rPr lang="bg-BG" dirty="0"/>
              <a:t> </a:t>
            </a:r>
            <a:r>
              <a:rPr lang="en-US" dirty="0"/>
              <a:t>= </a:t>
            </a:r>
            <a:r>
              <a:rPr lang="bg-BG" dirty="0"/>
              <a:t>3942</a:t>
            </a:r>
            <a:r>
              <a:rPr lang="en-US" baseline="-25000" dirty="0"/>
              <a:t>(10)</a:t>
            </a:r>
            <a:endParaRPr lang="en-US" baseline="-25000" dirty="0" smtClean="0"/>
          </a:p>
          <a:p>
            <a:pPr lvl="1"/>
            <a:r>
              <a:rPr lang="bg-BG" dirty="0"/>
              <a:t>1010</a:t>
            </a:r>
            <a:r>
              <a:rPr lang="bg-BG" baseline="-25000" dirty="0"/>
              <a:t>(16</a:t>
            </a:r>
            <a:r>
              <a:rPr lang="bg-BG" baseline="-25000" dirty="0" smtClean="0"/>
              <a:t>)</a:t>
            </a:r>
            <a:r>
              <a:rPr lang="en-US" dirty="0" smtClean="0"/>
              <a:t> -</a:t>
            </a:r>
            <a:r>
              <a:rPr lang="bg-BG" dirty="0" smtClean="0"/>
              <a:t> </a:t>
            </a:r>
            <a:r>
              <a:rPr lang="en-US" dirty="0" smtClean="0"/>
              <a:t>10101010</a:t>
            </a:r>
            <a:r>
              <a:rPr lang="en-US" baseline="-25000" dirty="0" smtClean="0"/>
              <a:t>(2)</a:t>
            </a:r>
            <a:r>
              <a:rPr lang="en-US" dirty="0" smtClean="0"/>
              <a:t> = </a:t>
            </a:r>
            <a:r>
              <a:rPr lang="bg-BG" dirty="0" smtClean="0"/>
              <a:t>3942</a:t>
            </a:r>
            <a:r>
              <a:rPr lang="en-US" baseline="-25000" dirty="0" smtClean="0"/>
              <a:t>(10)</a:t>
            </a:r>
            <a:endParaRPr lang="bg-BG" baseline="-25000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tiny.cc/NumeralSystems</a:t>
            </a:r>
            <a:endParaRPr lang="bg-BG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tiny.cc/BinaryNumeralSystem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3314" name="Picture 2" descr="http://blogs.ft.com/ftfmblog/files/2009/05/bina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506">
            <a:off x="6407005" y="3573881"/>
            <a:ext cx="2188349" cy="1766153"/>
          </a:xfrm>
          <a:prstGeom prst="roundRect">
            <a:avLst>
              <a:gd name="adj" fmla="val 6233"/>
            </a:avLst>
          </a:prstGeom>
          <a:noFill/>
          <a:ln>
            <a:solidFill>
              <a:srgbClr val="4054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Кои от следните са отговорности на драйверите на една ОС?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sz="2800" dirty="0" smtClean="0"/>
              <a:t>Комуникация с </a:t>
            </a:r>
            <a:br>
              <a:rPr lang="bg-BG" sz="2800" dirty="0" smtClean="0"/>
            </a:br>
            <a:r>
              <a:rPr lang="bg-BG" sz="2800" dirty="0" smtClean="0"/>
              <a:t>хардуера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sz="2800" dirty="0" smtClean="0"/>
              <a:t>Следят за ъпдейти</a:t>
            </a:r>
            <a:br>
              <a:rPr lang="bg-BG" sz="2800" dirty="0" smtClean="0"/>
            </a:br>
            <a:r>
              <a:rPr lang="bg-BG" sz="2800" dirty="0" smtClean="0"/>
              <a:t>на ОС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sz="2800" dirty="0" smtClean="0"/>
              <a:t>Управление на </a:t>
            </a:r>
            <a:br>
              <a:rPr lang="bg-BG" sz="2800" dirty="0" smtClean="0"/>
            </a:br>
            <a:r>
              <a:rPr lang="bg-BG" sz="2800" dirty="0" smtClean="0"/>
              <a:t>файловата система</a:t>
            </a:r>
            <a:endParaRPr lang="en-US" sz="2800" dirty="0" smtClean="0"/>
          </a:p>
          <a:p>
            <a:pPr marL="871538" lvl="1" indent="-514350">
              <a:buFont typeface="+mj-lt"/>
              <a:buAutoNum type="arabicPeriod"/>
            </a:pPr>
            <a:r>
              <a:rPr lang="bg-BG" sz="2800" dirty="0" smtClean="0"/>
              <a:t>Потребители на ОС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sz="2800" dirty="0" smtClean="0"/>
              <a:t>Паметта </a:t>
            </a:r>
            <a:r>
              <a:rPr lang="bg-BG" sz="2800" smtClean="0"/>
              <a:t>на компютъра</a:t>
            </a:r>
            <a:endParaRPr lang="bg-BG" sz="28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2209800"/>
            <a:ext cx="3200400" cy="44196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1 и 2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 и 3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3 и 4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1 и 3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1 и 5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Нито едно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Всички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81244" y="40020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/>
              <a:t>Драйверите в ОС управляват:</a:t>
            </a:r>
            <a:endParaRPr lang="en-US" sz="3000" dirty="0"/>
          </a:p>
          <a:p>
            <a:pPr lvl="1"/>
            <a:r>
              <a:rPr lang="bg-BG" sz="2800" dirty="0" smtClean="0"/>
              <a:t>хардуерни устройства, файлова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bg-BG" sz="2800" dirty="0" smtClean="0"/>
              <a:t>система, виртуални устройства</a:t>
            </a:r>
          </a:p>
          <a:p>
            <a:r>
              <a:rPr lang="bg-BG" dirty="0" smtClean="0"/>
              <a:t>Ядрото (</a:t>
            </a:r>
            <a:r>
              <a:rPr lang="en-US" dirty="0" smtClean="0"/>
              <a:t>kernel)</a:t>
            </a:r>
            <a:r>
              <a:rPr lang="bg-BG" dirty="0" smtClean="0"/>
              <a:t> на ОС управлява:</a:t>
            </a:r>
          </a:p>
          <a:p>
            <a:pPr lvl="1"/>
            <a:r>
              <a:rPr lang="bg-BG" sz="2800" dirty="0" smtClean="0"/>
              <a:t>процеси, потребители, многозадачност, процесорното време, паметта</a:t>
            </a:r>
            <a:endParaRPr lang="en-US" sz="2800" dirty="0" smtClean="0"/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en.wikipedia.org/wiki/Device_driver</a:t>
            </a:r>
            <a:endParaRPr lang="bg-BG" sz="2800" dirty="0" smtClean="0"/>
          </a:p>
          <a:p>
            <a:pPr lvl="1"/>
            <a:r>
              <a:rPr lang="en-US" sz="2800" dirty="0">
                <a:hlinkClick r:id="rId3"/>
              </a:rPr>
              <a:t>http://en.wikipedia.org/wiki/Kernel_(computing)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2" descr="driver3, removable, us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90600"/>
            <a:ext cx="19812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ears, preferences, settings, syste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62399"/>
            <a:ext cx="14478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е типична отговорност на ръководителя на проекта (</a:t>
            </a:r>
            <a:r>
              <a:rPr lang="en-US" dirty="0" smtClean="0"/>
              <a:t>PM)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планиране на проекта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/>
              <a:t>тестване на проекта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/>
              <a:t>внедряване на проекта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/>
              <a:t>анализ на рисковете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управление на задачите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/>
              <a:t>управление на ресурсите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мониторинг </a:t>
            </a:r>
            <a:r>
              <a:rPr lang="bg-BG" dirty="0"/>
              <a:t>и контрол на </a:t>
            </a:r>
            <a:r>
              <a:rPr lang="bg-BG" dirty="0" smtClean="0"/>
              <a:t>изпълнението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13500" y="3911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451601" y="2286000"/>
            <a:ext cx="2133599" cy="3276600"/>
          </a:xfrm>
          <a:prstGeom prst="roundRect">
            <a:avLst>
              <a:gd name="adj" fmla="val 2796"/>
            </a:avLst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</p:spPr>
        <p:txBody>
          <a:bodyPr wrap="none">
            <a:noAutofit/>
          </a:bodyPr>
          <a:lstStyle/>
          <a:p>
            <a:pPr marL="366713" indent="-466725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1-3</a:t>
            </a:r>
            <a:r>
              <a:rPr lang="en-US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</a:t>
            </a: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5-7</a:t>
            </a:r>
            <a:endParaRPr lang="en-US" sz="26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6713" indent="-466725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1-6</a:t>
            </a:r>
            <a:endParaRPr lang="en-US" sz="26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6713" indent="-466725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6713" indent="-466725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4-7</a:t>
            </a:r>
          </a:p>
          <a:p>
            <a:pPr marL="366713" indent="-466725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1-5</a:t>
            </a:r>
            <a:r>
              <a:rPr lang="en-US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marL="366713" indent="-466725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6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всичките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9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bg-BG" sz="3000" dirty="0" smtClean="0"/>
              <a:t>Ръководителят на проекта (</a:t>
            </a:r>
            <a:r>
              <a:rPr lang="en-US" sz="3000" dirty="0" smtClean="0"/>
              <a:t>PM, project manager) </a:t>
            </a:r>
            <a:r>
              <a:rPr lang="bg-BG" sz="3000" dirty="0" smtClean="0"/>
              <a:t>е отговорен да: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bg-BG" sz="2800" dirty="0" smtClean="0"/>
              <a:t>планира и организира работата по проекта</a:t>
            </a:r>
          </a:p>
          <a:p>
            <a:pPr lvl="2">
              <a:lnSpc>
                <a:spcPct val="100000"/>
              </a:lnSpc>
              <a:spcBef>
                <a:spcPts val="500"/>
              </a:spcBef>
            </a:pPr>
            <a:r>
              <a:rPr lang="bg-BG" sz="2600" dirty="0" smtClean="0"/>
              <a:t>разпределя задачи, дава срокове и заделя ресурси (хора, бюджети и други)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bg-BG" sz="2800" dirty="0" smtClean="0"/>
              <a:t>проследява / контролира работата по проекта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bg-BG" sz="2800" dirty="0" smtClean="0"/>
              <a:t>управлява риска, комуникацията, екипа, …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bg-BG" sz="3000" dirty="0" smtClean="0"/>
              <a:t>Задачите по разработката (изисквания, имплементация, тестване, внедряване и т.н.) са отговорност на екипа, не на </a:t>
            </a:r>
            <a:r>
              <a:rPr lang="en-US" sz="3000" dirty="0" smtClean="0"/>
              <a:t>PM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bg-BG" sz="3000" dirty="0" smtClean="0"/>
              <a:t>Информация: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</a:t>
            </a:r>
            <a:r>
              <a:rPr lang="en-US" sz="3000" dirty="0" smtClean="0">
                <a:hlinkClick r:id="rId2"/>
              </a:rPr>
              <a:t>tiny.cc/wiki-pm</a:t>
            </a:r>
            <a:endParaRPr lang="bg-BG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Кой от изброените по – долу не е файлов стандарт за компресиране/декомпресиране на изображения?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JPEG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TIFF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TXT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PNG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JFIF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600" dirty="0"/>
              <a:t>JPEG, TIFF, PNG, JFIF са графични формати за компресиране на растерни изображения. </a:t>
            </a:r>
            <a:endParaRPr lang="en-US" sz="2600" dirty="0" smtClean="0"/>
          </a:p>
          <a:p>
            <a:pPr lvl="1"/>
            <a:r>
              <a:rPr lang="ru-RU" sz="2400" dirty="0" smtClean="0"/>
              <a:t>За </a:t>
            </a:r>
            <a:r>
              <a:rPr lang="ru-RU" sz="2400" dirty="0"/>
              <a:t>разлика от ZIP компресията, при тази компресия имаме загуба на данни, което означава, че тя предизвиква известно изкривяване на изображението. </a:t>
            </a:r>
            <a:endParaRPr lang="en-US" sz="2400" dirty="0" smtClean="0"/>
          </a:p>
          <a:p>
            <a:pPr lvl="1"/>
            <a:r>
              <a:rPr lang="ru-RU" sz="2400" dirty="0" smtClean="0"/>
              <a:t>Поради </a:t>
            </a:r>
            <a:r>
              <a:rPr lang="ru-RU" sz="2400" dirty="0"/>
              <a:t>спецификата на използвания метод за компресия, споменатите по-горе са по-подходящ за снимки, отколкото за изображения, съдържащи големи едноцветни области.</a:t>
            </a:r>
            <a:endParaRPr lang="en-US" sz="2400" dirty="0" smtClean="0"/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en.wikipedia.org/wiki/Image_file_formats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формати е платформено</a:t>
            </a:r>
            <a:r>
              <a:rPr lang="en-US" dirty="0" smtClean="0"/>
              <a:t>-</a:t>
            </a:r>
            <a:r>
              <a:rPr lang="bg-BG" dirty="0" smtClean="0"/>
              <a:t>зависим?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/>
              <a:t>*.jpg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/>
              <a:t>*.docx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/>
              <a:t>*.dll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/>
              <a:t>*.wma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/>
              <a:t>*.mpeg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noProof="1" smtClean="0"/>
              <a:t>*.flv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3429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554" name="Picture 2" descr="http://www.istockphoto.com/file_thumbview_approve/6378268/2/istockphoto_6378268-document-and-file-formats-azur-ser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4049">
            <a:off x="4648512" y="3539544"/>
            <a:ext cx="3661719" cy="2592112"/>
          </a:xfrm>
          <a:prstGeom prst="roundRect">
            <a:avLst>
              <a:gd name="adj" fmla="val 8101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9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dll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dynamic-link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Library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bg-BG" dirty="0" smtClean="0"/>
              <a:t>е формат, поддържан само под </a:t>
            </a:r>
            <a:r>
              <a:rPr lang="en-US" dirty="0" smtClean="0"/>
              <a:t>Windows</a:t>
            </a:r>
          </a:p>
          <a:p>
            <a:pPr lvl="1"/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.docx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.wma</a:t>
            </a:r>
            <a:r>
              <a:rPr lang="en-US" dirty="0" smtClean="0"/>
              <a:t> </a:t>
            </a:r>
            <a:r>
              <a:rPr lang="bg-BG" dirty="0" smtClean="0"/>
              <a:t>са формати на </a:t>
            </a:r>
            <a:r>
              <a:rPr lang="en-US" dirty="0" smtClean="0"/>
              <a:t>MS</a:t>
            </a:r>
            <a:r>
              <a:rPr lang="bg-BG" dirty="0" smtClean="0"/>
              <a:t>, но може да се отворят и под </a:t>
            </a:r>
            <a:r>
              <a:rPr lang="en-US" dirty="0" smtClean="0"/>
              <a:t>Linux</a:t>
            </a:r>
            <a:endParaRPr lang="bg-BG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bg.wikipedia.org/wiki/DLL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tiny.cc/DLLs</a:t>
            </a:r>
            <a:r>
              <a:rPr lang="en-US" dirty="0" smtClean="0"/>
              <a:t> </a:t>
            </a:r>
            <a:endParaRPr lang="bg-BG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4578" name="Picture 2" descr="http://www.oversecurity.net/wp-content/uploads/2010/08/dll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91000"/>
            <a:ext cx="2249311" cy="22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bg-BG" sz="2600" dirty="0"/>
              <a:t>Кое </a:t>
            </a:r>
            <a:r>
              <a:rPr lang="bg-BG" sz="2600" u="sng" dirty="0"/>
              <a:t>НЕ </a:t>
            </a:r>
            <a:r>
              <a:rPr lang="bg-BG" sz="2600" dirty="0"/>
              <a:t>е вярно твърдение отнасящо се за метода на векторната графика при представяне на компютърни изображения.</a:t>
            </a:r>
            <a:endParaRPr lang="en-US" sz="26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Високо </a:t>
            </a:r>
            <a:r>
              <a:rPr lang="bg-BG" sz="2400" dirty="0"/>
              <a:t>качество на образа при различна степен на мащабиране 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Възможност за прилагане на неограничен брой деформации и </a:t>
            </a:r>
            <a:r>
              <a:rPr lang="bg-BG" sz="2400" dirty="0" smtClean="0"/>
              <a:t>трансформации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/>
              <a:t>Всеки пиксел в изображението има числова стойност, която съдържа информация за цвета в него.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Всички са верни.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800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Всеки пиксел в изображението има числова стойност, която съдържа информация за цвета в него е характерно за растерната графика, а не за векторната.</a:t>
            </a:r>
            <a:endParaRPr lang="bg-BG" sz="2800" dirty="0"/>
          </a:p>
          <a:p>
            <a:pPr lvl="1"/>
            <a:r>
              <a:rPr lang="bg-BG" sz="2600" dirty="0"/>
              <a:t>Всеки пиксел може да съдържа само по един цвят.</a:t>
            </a:r>
          </a:p>
          <a:p>
            <a:pPr lvl="1"/>
            <a:r>
              <a:rPr lang="ru-RU" sz="2600" dirty="0">
                <a:effectLst/>
              </a:rPr>
              <a:t>Колкото по-големи пиксели се използват при представяне на изображението, толкова неговото качество е по-лошо .</a:t>
            </a:r>
          </a:p>
          <a:p>
            <a:pPr marL="357188" lvl="1" indent="0">
              <a:buNone/>
            </a:pPr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600" dirty="0">
                <a:hlinkClick r:id="rId2"/>
              </a:rPr>
              <a:t>http://en.wikipedia.org/wiki/Raster_graphics</a:t>
            </a:r>
            <a:endParaRPr lang="bg-BG" sz="2600" dirty="0"/>
          </a:p>
          <a:p>
            <a:pPr lvl="1"/>
            <a:r>
              <a:rPr lang="en-US" sz="2600" dirty="0">
                <a:hlinkClick r:id="rId3"/>
              </a:rPr>
              <a:t>http://en.wikipedia.org/wiki/Vector_graphics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1999"/>
            <a:ext cx="8686800" cy="5638800"/>
          </a:xfrm>
        </p:spPr>
        <p:txBody>
          <a:bodyPr/>
          <a:lstStyle/>
          <a:p>
            <a:r>
              <a:rPr lang="bg-BG" dirty="0" smtClean="0"/>
              <a:t>Ще работи ли една програма по-бързо на система с 4-ядрен процесор, отколкото на система с процесор с 1 ядро и с колко (честотите на ядрата са еднакви) 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Да, 4 пъти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Да, 2 пъти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Зависи доколко е паралелизирана програмата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Зависи от процесорите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876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ccele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132667"/>
            <a:ext cx="1744133" cy="1744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69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Кой от следните резултати няма да участва в резултата от </a:t>
            </a:r>
            <a:r>
              <a:rPr lang="bg-BG" dirty="0" smtClean="0"/>
              <a:t>заявката</a:t>
            </a:r>
            <a:r>
              <a:rPr lang="en-US" dirty="0"/>
              <a:t> </a:t>
            </a:r>
            <a:r>
              <a:rPr lang="bg-BG" dirty="0" smtClean="0"/>
              <a:t>(за момиче е записано 0, а за момче – 1)</a:t>
            </a:r>
            <a:endParaRPr lang="bg-BG" dirty="0"/>
          </a:p>
          <a:p>
            <a:pPr marL="357188" lvl="1" indent="0">
              <a:lnSpc>
                <a:spcPct val="100000"/>
              </a:lnSpc>
              <a:buNone/>
            </a:pPr>
            <a:endParaRPr lang="bg-BG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Женя </a:t>
            </a:r>
            <a:r>
              <a:rPr lang="en-US" dirty="0" smtClean="0"/>
              <a:t>| </a:t>
            </a:r>
            <a:r>
              <a:rPr lang="bg-BG" dirty="0" smtClean="0"/>
              <a:t>0</a:t>
            </a:r>
            <a:r>
              <a:rPr lang="en-US" dirty="0" smtClean="0"/>
              <a:t> |</a:t>
            </a:r>
            <a:r>
              <a:rPr lang="bg-BG" dirty="0" smtClean="0"/>
              <a:t> 20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Иван</a:t>
            </a:r>
            <a:r>
              <a:rPr lang="en-US" dirty="0" smtClean="0"/>
              <a:t> |</a:t>
            </a:r>
            <a:r>
              <a:rPr lang="bg-BG" dirty="0" smtClean="0"/>
              <a:t> 1</a:t>
            </a:r>
            <a:r>
              <a:rPr lang="en-US" dirty="0" smtClean="0"/>
              <a:t> |</a:t>
            </a:r>
            <a:r>
              <a:rPr lang="bg-BG" dirty="0" smtClean="0"/>
              <a:t> 15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Станимира</a:t>
            </a:r>
            <a:r>
              <a:rPr lang="en-US" dirty="0" smtClean="0"/>
              <a:t> |</a:t>
            </a:r>
            <a:r>
              <a:rPr lang="bg-BG" dirty="0" smtClean="0"/>
              <a:t> 0</a:t>
            </a:r>
            <a:r>
              <a:rPr lang="en-US" dirty="0" smtClean="0"/>
              <a:t> |</a:t>
            </a:r>
            <a:r>
              <a:rPr lang="bg-BG" dirty="0" smtClean="0"/>
              <a:t> 19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Ивета</a:t>
            </a:r>
            <a:r>
              <a:rPr lang="en-US" dirty="0" smtClean="0"/>
              <a:t> |</a:t>
            </a:r>
            <a:r>
              <a:rPr lang="bg-BG" dirty="0" smtClean="0"/>
              <a:t> 0</a:t>
            </a:r>
            <a:r>
              <a:rPr lang="en-US" dirty="0" smtClean="0"/>
              <a:t> |</a:t>
            </a:r>
            <a:r>
              <a:rPr lang="bg-BG" dirty="0" smtClean="0"/>
              <a:t> 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7670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9184" y="2565737"/>
            <a:ext cx="788521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Name,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Gender, Age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People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Gender =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Age &lt;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88" y="3873168"/>
            <a:ext cx="3958112" cy="2405130"/>
          </a:xfrm>
          <a:prstGeom prst="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67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</a:t>
            </a:r>
            <a:r>
              <a:rPr lang="bg-BG" dirty="0" smtClean="0"/>
              <a:t>тговор</a:t>
            </a:r>
            <a:r>
              <a:rPr lang="en-US" dirty="0" smtClean="0"/>
              <a:t>: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Заявката намира всички момичета, които са под 23 години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Класически </a:t>
            </a:r>
            <a:r>
              <a:rPr lang="en-US" dirty="0"/>
              <a:t>SQL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dirty="0" smtClean="0"/>
              <a:t> </a:t>
            </a:r>
            <a:r>
              <a:rPr lang="bg-BG" dirty="0" smtClean="0"/>
              <a:t>с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dirty="0"/>
              <a:t> </a:t>
            </a:r>
            <a:r>
              <a:rPr lang="bg-BG" dirty="0" smtClean="0"/>
              <a:t>клауза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tiny.cc/SelectQueries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664200" y="4262662"/>
            <a:ext cx="2743200" cy="185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9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Сферата на </a:t>
            </a:r>
            <a:r>
              <a:rPr lang="en-US" dirty="0"/>
              <a:t>________</a:t>
            </a:r>
            <a:r>
              <a:rPr lang="bg-BG" dirty="0"/>
              <a:t> се е сблъсквала още от древни времена с </a:t>
            </a:r>
            <a:r>
              <a:rPr lang="bg-BG" dirty="0" smtClean="0"/>
              <a:t>проблеми, </a:t>
            </a:r>
            <a:r>
              <a:rPr lang="bg-BG" dirty="0"/>
              <a:t>свързани със сложност </a:t>
            </a:r>
            <a:r>
              <a:rPr lang="bg-BG" dirty="0" smtClean="0"/>
              <a:t>на алгоритми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компютърните </a:t>
            </a:r>
            <a:r>
              <a:rPr lang="bg-BG" dirty="0"/>
              <a:t>н</a:t>
            </a:r>
            <a:r>
              <a:rPr lang="bg-BG" dirty="0" smtClean="0"/>
              <a:t>ауки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софтуерното </a:t>
            </a:r>
            <a:r>
              <a:rPr lang="bg-BG" dirty="0"/>
              <a:t>инженерство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компютърното </a:t>
            </a:r>
            <a:r>
              <a:rPr lang="bg-BG" dirty="0"/>
              <a:t>програмиране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програмните парадигми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информационните системи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ERP </a:t>
            </a:r>
            <a:r>
              <a:rPr lang="bg-BG" dirty="0" smtClean="0"/>
              <a:t>системите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1525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Компютърните науки се занимават с</a:t>
            </a:r>
          </a:p>
          <a:p>
            <a:pPr lvl="1"/>
            <a:r>
              <a:rPr lang="bg-BG" dirty="0" smtClean="0"/>
              <a:t>Теорията и практиката на информацията и изчисленията и имплементацията им в компютърните системи</a:t>
            </a:r>
          </a:p>
          <a:p>
            <a:pPr lvl="1"/>
            <a:r>
              <a:rPr lang="bg-BG" dirty="0" smtClean="0"/>
              <a:t>"Сложност на алгоритъм" е важна концепция от теорията на компютърните изчисления</a:t>
            </a: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700" dirty="0">
                <a:hlinkClick r:id="rId2"/>
              </a:rPr>
              <a:t>http://</a:t>
            </a:r>
            <a:r>
              <a:rPr lang="en-US" sz="2700" dirty="0" smtClean="0">
                <a:hlinkClick r:id="rId2"/>
              </a:rPr>
              <a:t>en.wikipedia.org/wiki/Computer_science</a:t>
            </a:r>
            <a:endParaRPr lang="bg-BG" sz="2700" dirty="0" smtClean="0"/>
          </a:p>
          <a:p>
            <a:pPr lvl="1"/>
            <a:r>
              <a:rPr lang="en-US" sz="2700" dirty="0">
                <a:hlinkClick r:id="rId3"/>
              </a:rPr>
              <a:t>http://en.wikipedia.org/wiki/Analysis_of_algorithms</a:t>
            </a:r>
            <a:endParaRPr lang="bg-BG" sz="27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bg-BG" dirty="0"/>
              <a:t>При алгоритъма за криптиране </a:t>
            </a:r>
            <a:r>
              <a:rPr lang="bg-BG" dirty="0" err="1"/>
              <a:t>Рейндал</a:t>
            </a:r>
            <a:r>
              <a:rPr lang="bg-BG" dirty="0"/>
              <a:t> (</a:t>
            </a:r>
            <a:r>
              <a:rPr lang="en-US" dirty="0" err="1"/>
              <a:t>Rijndael</a:t>
            </a:r>
            <a:r>
              <a:rPr lang="bg-BG" dirty="0" smtClean="0"/>
              <a:t>) колко цикъла на повторение ще имаме при 192-битов ключ?</a:t>
            </a:r>
            <a:endParaRPr lang="en-US" dirty="0"/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1 цикъл</a:t>
            </a:r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2 цикъла</a:t>
            </a:r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10 цикъла</a:t>
            </a:r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12 цикъла</a:t>
            </a:r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14 цикъла</a:t>
            </a:r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96 цикъла</a:t>
            </a:r>
          </a:p>
          <a:p>
            <a:pPr marL="871538" lvl="1" indent="-514350">
              <a:lnSpc>
                <a:spcPts val="3600"/>
              </a:lnSpc>
              <a:buFont typeface="+mj-lt"/>
              <a:buAutoNum type="alphaLcParenR"/>
            </a:pPr>
            <a:r>
              <a:rPr lang="bg-BG" dirty="0" smtClean="0"/>
              <a:t>192 цикъла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267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://www.cs.mcgill.ca/~kaleigh/computers/images/rijncon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67000"/>
            <a:ext cx="5334000" cy="304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4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943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При алгоритъма </a:t>
            </a:r>
            <a:r>
              <a:rPr lang="bg-BG" dirty="0" err="1" smtClean="0"/>
              <a:t>Рейндал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bg-BG" dirty="0"/>
              <a:t>д</a:t>
            </a:r>
            <a:r>
              <a:rPr lang="ru-RU" dirty="0" smtClean="0"/>
              <a:t>ължината </a:t>
            </a:r>
            <a:r>
              <a:rPr lang="ru-RU" dirty="0"/>
              <a:t>на шифриращия ключ определя </a:t>
            </a:r>
            <a:r>
              <a:rPr lang="ru-RU" dirty="0" smtClean="0"/>
              <a:t>повторения</a:t>
            </a:r>
            <a:r>
              <a:rPr lang="bg-BG" dirty="0" smtClean="0"/>
              <a:t>та</a:t>
            </a:r>
            <a:endParaRPr lang="ru-RU" dirty="0" smtClean="0"/>
          </a:p>
          <a:p>
            <a:pPr lvl="1">
              <a:lnSpc>
                <a:spcPct val="110000"/>
              </a:lnSpc>
            </a:pPr>
            <a:r>
              <a:rPr lang="ru-RU" dirty="0" smtClean="0"/>
              <a:t>10 </a:t>
            </a:r>
            <a:r>
              <a:rPr lang="ru-RU" dirty="0"/>
              <a:t>цикъла за 128-битов </a:t>
            </a:r>
            <a:r>
              <a:rPr lang="ru-RU" dirty="0" smtClean="0"/>
              <a:t>ключ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dirty="0"/>
              <a:t>12 цикъла за 192-битов </a:t>
            </a:r>
            <a:r>
              <a:rPr lang="ru-RU" dirty="0" smtClean="0"/>
              <a:t>ключ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dirty="0"/>
              <a:t>14 цикъла за 256-битов </a:t>
            </a:r>
            <a:r>
              <a:rPr lang="ru-RU" dirty="0" smtClean="0"/>
              <a:t>ключ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2"/>
              </a:rPr>
              <a:t>http://www.cs.mcgill.ca/~</a:t>
            </a:r>
            <a:r>
              <a:rPr lang="en-US" sz="2600" dirty="0" smtClean="0">
                <a:hlinkClick r:id="rId2"/>
              </a:rPr>
              <a:t>kaleigh/computers/crypto_rijndael.html</a:t>
            </a:r>
            <a:endParaRPr lang="bg-BG" sz="2600" dirty="0" smtClean="0"/>
          </a:p>
          <a:p>
            <a:pPr lvl="1">
              <a:lnSpc>
                <a:spcPct val="110000"/>
              </a:lnSpc>
            </a:pPr>
            <a:r>
              <a:rPr lang="en-US" sz="2600" dirty="0" smtClean="0">
                <a:hlinkClick r:id="rId3"/>
              </a:rPr>
              <a:t>bg.wikipedia.org/wiki/</a:t>
            </a:r>
            <a:r>
              <a:rPr lang="en-US" sz="2600" dirty="0" err="1" smtClean="0">
                <a:hlinkClick r:id="rId3"/>
              </a:rPr>
              <a:t>Advanced_Encryption_Standard</a:t>
            </a:r>
            <a:endParaRPr lang="bg-BG" sz="2600" dirty="0" smtClean="0"/>
          </a:p>
          <a:p>
            <a:pPr lvl="1">
              <a:lnSpc>
                <a:spcPct val="110000"/>
              </a:lnSpc>
            </a:pPr>
            <a:r>
              <a:rPr lang="en-US" sz="2600" dirty="0" smtClean="0">
                <a:hlinkClick r:id="rId4"/>
              </a:rPr>
              <a:t>en.wikipedia.org/wiki/</a:t>
            </a:r>
            <a:r>
              <a:rPr lang="en-US" sz="2600" dirty="0" err="1" smtClean="0">
                <a:hlinkClick r:id="rId4"/>
              </a:rPr>
              <a:t>Advanced_Encryption_Standard</a:t>
            </a:r>
            <a:endParaRPr lang="bg-BG" sz="2600" dirty="0" smtClean="0"/>
          </a:p>
          <a:p>
            <a:pPr lvl="1">
              <a:lnSpc>
                <a:spcPct val="110000"/>
              </a:lnSpc>
            </a:pP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3076" name="Picture 4" descr="https://www.eng.tau.ac.il/~yash/crypto-netsec/rijndael_files/rijnov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871933"/>
            <a:ext cx="1752600" cy="26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71259" y="2897630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791200"/>
          </a:xfrm>
        </p:spPr>
        <p:txBody>
          <a:bodyPr/>
          <a:lstStyle/>
          <a:p>
            <a:r>
              <a:rPr lang="bg-BG" dirty="0" smtClean="0"/>
              <a:t>Какви проблеми могат да създадат претрупани с текст презентационни слайдове?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Възможно е публиката да изгуби интерес и да не се запознае с цялата информация на слайда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Възможно е публиката да бъде раздвоена между презентирането на лектора и текста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Възможна е негативна реакция от публиката при недостатъчно обяснение на целия материал от слайда</a:t>
            </a:r>
            <a:endParaRPr lang="en-US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sz="2800" dirty="0" smtClean="0"/>
              <a:t>Всяко едно от изброените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1000" y="5486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0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Ускорението от „</a:t>
            </a:r>
            <a:r>
              <a:rPr lang="bg-BG" dirty="0" err="1" smtClean="0"/>
              <a:t>паралелизацията</a:t>
            </a:r>
            <a:r>
              <a:rPr lang="bg-BG" dirty="0" smtClean="0"/>
              <a:t>“</a:t>
            </a:r>
          </a:p>
          <a:p>
            <a:pPr lvl="1"/>
            <a:r>
              <a:rPr lang="bg-BG" dirty="0" smtClean="0"/>
              <a:t>Зависи от дела на</a:t>
            </a:r>
            <a:br>
              <a:rPr lang="bg-BG" dirty="0" smtClean="0"/>
            </a:br>
            <a:r>
              <a:rPr lang="bg-BG" dirty="0" smtClean="0"/>
              <a:t>„последователните“ </a:t>
            </a:r>
            <a:br>
              <a:rPr lang="bg-BG" dirty="0" smtClean="0"/>
            </a:br>
            <a:r>
              <a:rPr lang="bg-BG" dirty="0" smtClean="0"/>
              <a:t>части на една програма</a:t>
            </a:r>
          </a:p>
          <a:p>
            <a:pPr lvl="1"/>
            <a:r>
              <a:rPr lang="bg-BG" dirty="0" smtClean="0"/>
              <a:t>Макс. ускорение = </a:t>
            </a:r>
            <a:br>
              <a:rPr lang="bg-BG" dirty="0" smtClean="0"/>
            </a:br>
            <a:r>
              <a:rPr lang="bg-BG" dirty="0" smtClean="0"/>
              <a:t>1 / дял на последователни части</a:t>
            </a:r>
          </a:p>
          <a:p>
            <a:pPr lvl="1"/>
            <a:r>
              <a:rPr lang="bg-BG" dirty="0" smtClean="0"/>
              <a:t>Почти никога не линейно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en.wikipedia.org/wiki/Parallel_computing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Един добър презентационен слайд се състой от точки, които трябва да са:</a:t>
            </a:r>
          </a:p>
          <a:p>
            <a:pPr lvl="1"/>
            <a:r>
              <a:rPr lang="bg-BG" dirty="0" smtClean="0"/>
              <a:t>Кратки и без излишни думи</a:t>
            </a:r>
          </a:p>
          <a:p>
            <a:pPr lvl="1"/>
            <a:r>
              <a:rPr lang="bg-BG" dirty="0" smtClean="0"/>
              <a:t>Точно описващи конкретен въпрос</a:t>
            </a:r>
          </a:p>
          <a:p>
            <a:pPr lvl="1"/>
            <a:r>
              <a:rPr lang="bg-BG" dirty="0" smtClean="0"/>
              <a:t>Не много голям брой (до седем е прието за нормално)</a:t>
            </a:r>
          </a:p>
          <a:p>
            <a:pPr lvl="1"/>
            <a:r>
              <a:rPr lang="bg-BG" dirty="0" smtClean="0"/>
              <a:t>Да използват само един тип на форматиране</a:t>
            </a:r>
          </a:p>
          <a:p>
            <a:pPr lvl="1"/>
            <a:endParaRPr lang="bg-BG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не е продукт </a:t>
            </a:r>
            <a:r>
              <a:rPr lang="bg-BG" dirty="0"/>
              <a:t>за видеообработка: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</a:t>
            </a:r>
            <a:r>
              <a:rPr lang="en-US" dirty="0"/>
              <a:t>Movie Maker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Sony </a:t>
            </a:r>
            <a:r>
              <a:rPr lang="en-US" dirty="0"/>
              <a:t>Vegas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Apple </a:t>
            </a:r>
            <a:r>
              <a:rPr lang="en-US" dirty="0"/>
              <a:t>Final Cut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Adobe </a:t>
            </a:r>
            <a:r>
              <a:rPr lang="en-US" dirty="0"/>
              <a:t>Premiere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Adobe </a:t>
            </a:r>
            <a:r>
              <a:rPr lang="en-US" dirty="0" smtClean="0"/>
              <a:t>Flash Media Server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Live Movie Maker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VirtualDub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4398" y="4584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6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Популярни продукти за видеообработка:</a:t>
            </a:r>
          </a:p>
          <a:p>
            <a:pPr lvl="1"/>
            <a:r>
              <a:rPr lang="en-US" dirty="0" smtClean="0"/>
              <a:t>Adobe Premiere, Sony Vegas, Apple Final Cut, Avid Media Composer</a:t>
            </a:r>
            <a:r>
              <a:rPr lang="bg-BG" dirty="0" smtClean="0"/>
              <a:t> – комерсиални</a:t>
            </a:r>
            <a:endParaRPr lang="en-US" dirty="0" smtClean="0"/>
          </a:p>
          <a:p>
            <a:pPr lvl="1"/>
            <a:r>
              <a:rPr lang="en-US" dirty="0" smtClean="0"/>
              <a:t>Windows Movie Maker, Windows Live Movie Maker, VirtualDub – </a:t>
            </a:r>
            <a:r>
              <a:rPr lang="bg-BG" dirty="0" smtClean="0"/>
              <a:t>безплатни</a:t>
            </a:r>
            <a:endParaRPr lang="en-US" dirty="0" smtClean="0"/>
          </a:p>
          <a:p>
            <a:pPr lvl="1"/>
            <a:r>
              <a:rPr lang="en-US" dirty="0"/>
              <a:t>Adobe Flash Media </a:t>
            </a:r>
            <a:r>
              <a:rPr lang="en-US" dirty="0" smtClean="0"/>
              <a:t>Server </a:t>
            </a:r>
            <a:r>
              <a:rPr lang="bg-BG" dirty="0" smtClean="0"/>
              <a:t>е софтуер за видео </a:t>
            </a:r>
            <a:r>
              <a:rPr lang="en-US" dirty="0" smtClean="0"/>
              <a:t>streaming</a:t>
            </a:r>
            <a:endParaRPr lang="en-US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http://en.wikipedia.org/wiki/Comparison_of_video_editing_software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638800"/>
          </a:xfrm>
        </p:spPr>
        <p:txBody>
          <a:bodyPr/>
          <a:lstStyle/>
          <a:p>
            <a:r>
              <a:rPr lang="bg-BG" dirty="0" smtClean="0"/>
              <a:t>Кое НЕ е валиден </a:t>
            </a:r>
            <a:r>
              <a:rPr lang="en-US" dirty="0" smtClean="0"/>
              <a:t>MAC </a:t>
            </a:r>
            <a:r>
              <a:rPr lang="bg-BG" dirty="0" smtClean="0"/>
              <a:t>адрес?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01:23:45:67:89:AB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01-23-45-67-89-AB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0123.4567.89AB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67:89:AC:6X:12:12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01:23:45:67:89:AB:AB:AB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4A67.9B76.0C12.2DEF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68690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67:89:AC:6</a:t>
            </a:r>
            <a:r>
              <a:rPr lang="en-US" u="sng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:12:12 – </a:t>
            </a: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не е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HEX</a:t>
            </a:r>
            <a:endParaRPr lang="bg-BG" dirty="0" smtClean="0"/>
          </a:p>
          <a:p>
            <a:pPr lvl="1"/>
            <a:r>
              <a:rPr lang="bg-BG" dirty="0" smtClean="0"/>
              <a:t>Тире (–) и двуеточие (</a:t>
            </a:r>
            <a:r>
              <a:rPr lang="bg-BG" dirty="0" smtClean="0">
                <a:sym typeface="Wingdings" panose="05000000000000000000" pitchFamily="2" charset="2"/>
              </a:rPr>
              <a:t>:) са валидни</a:t>
            </a:r>
            <a:endParaRPr lang="bg-BG" dirty="0" smtClean="0"/>
          </a:p>
          <a:p>
            <a:pPr lvl="2"/>
            <a:r>
              <a:rPr lang="bg-BG" dirty="0" smtClean="0"/>
              <a:t>Двойки 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01:23:…)</a:t>
            </a:r>
          </a:p>
          <a:p>
            <a:pPr lvl="2"/>
            <a:r>
              <a:rPr lang="bg-BG" dirty="0" smtClean="0">
                <a:cs typeface="Consolas" panose="020B0609020204030204" pitchFamily="49" charset="0"/>
              </a:rPr>
              <a:t>Четворки разделени с точка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(0123.4567…)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MAC-48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EUI-64 (Extended Unique Identifier)</a:t>
            </a:r>
          </a:p>
          <a:p>
            <a:pPr lvl="1"/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https://en.wikipedia.org/wiki/MAC_address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твърдение за </a:t>
            </a:r>
            <a:r>
              <a:rPr lang="en-US" dirty="0" smtClean="0"/>
              <a:t>SSH </a:t>
            </a:r>
            <a:r>
              <a:rPr lang="bg-BG" dirty="0" smtClean="0"/>
              <a:t>не е вярно?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Протокол за криптирана информация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да се направи „тунел“ за пренос на данни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контрол над отдалечена машина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трансфер на файлове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Използва по-малко трафик от </a:t>
            </a:r>
            <a:r>
              <a:rPr lang="en-US" dirty="0" smtClean="0"/>
              <a:t>Telnet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да се изпозва директория на даден сървър като локална файлова система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5438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0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SSH </a:t>
            </a:r>
            <a:r>
              <a:rPr lang="bg-BG" dirty="0" smtClean="0"/>
              <a:t>е криптиран протокол за комуникация между две машини</a:t>
            </a:r>
            <a:r>
              <a:rPr lang="en-US" dirty="0" smtClean="0"/>
              <a:t>. </a:t>
            </a:r>
            <a:r>
              <a:rPr lang="bg-BG" dirty="0" smtClean="0"/>
              <a:t>Понеже борави с криптирана информация (за разлика от </a:t>
            </a:r>
            <a:r>
              <a:rPr lang="en-US" dirty="0" smtClean="0"/>
              <a:t>Telnet) </a:t>
            </a:r>
            <a:r>
              <a:rPr lang="bg-BG" dirty="0" smtClean="0"/>
              <a:t>използва повече</a:t>
            </a:r>
            <a:r>
              <a:rPr lang="en-US" dirty="0" smtClean="0"/>
              <a:t> </a:t>
            </a:r>
            <a:r>
              <a:rPr lang="bg-BG" dirty="0" smtClean="0"/>
              <a:t>трафик.</a:t>
            </a:r>
            <a:endParaRPr lang="en-US" dirty="0" smtClean="0"/>
          </a:p>
          <a:p>
            <a:r>
              <a:rPr lang="en-US" dirty="0">
                <a:hlinkClick r:id="rId2"/>
              </a:rPr>
              <a:t>http://en.wikipedia.org/wiki/Secure_Shell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8821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твърдения показва предимството на </a:t>
            </a:r>
            <a:r>
              <a:rPr lang="en-US" dirty="0" smtClean="0"/>
              <a:t>IMAP </a:t>
            </a:r>
            <a:r>
              <a:rPr lang="bg-BG" dirty="0" smtClean="0"/>
              <a:t>протокола пред </a:t>
            </a:r>
            <a:r>
              <a:rPr lang="en-US" dirty="0" smtClean="0"/>
              <a:t>POP </a:t>
            </a:r>
            <a:r>
              <a:rPr lang="bg-BG" dirty="0" smtClean="0"/>
              <a:t>протокола за изпращане на електронни съобщения?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>
                <a:effectLst/>
              </a:rPr>
              <a:t>Поддръжка на множество клиенти</a:t>
            </a:r>
            <a:endParaRPr lang="en-US" dirty="0">
              <a:effectLst/>
            </a:endParaRP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Търсене от страна на сървъра, а не клиента</a:t>
            </a:r>
            <a:endParaRPr lang="en-US" dirty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Извличане на част от информацията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По-добра комуникация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Всички изброени</a:t>
            </a:r>
            <a:endParaRPr lang="en-US" dirty="0"/>
          </a:p>
          <a:p>
            <a:endParaRPr lang="bg-BG" dirty="0" smtClean="0"/>
          </a:p>
          <a:p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3400" y="5181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bg-BG" sz="2600" dirty="0" smtClean="0"/>
              <a:t>Основните предимства на </a:t>
            </a:r>
            <a:r>
              <a:rPr lang="en-US" sz="2600" dirty="0" smtClean="0">
                <a:hlinkClick r:id="rId2"/>
              </a:rPr>
              <a:t>IMAP </a:t>
            </a:r>
            <a:r>
              <a:rPr lang="en-US" sz="2600" dirty="0" smtClean="0"/>
              <a:t>e-mail </a:t>
            </a:r>
            <a:r>
              <a:rPr lang="bg-BG" sz="2600" dirty="0" smtClean="0"/>
              <a:t>протокола пред </a:t>
            </a:r>
            <a:r>
              <a:rPr lang="en-US" sz="2600" dirty="0" smtClean="0"/>
              <a:t>POP </a:t>
            </a:r>
            <a:r>
              <a:rPr lang="bg-BG" sz="2600" dirty="0" smtClean="0"/>
              <a:t>протокола са:</a:t>
            </a:r>
          </a:p>
          <a:p>
            <a:pPr lvl="1"/>
            <a:r>
              <a:rPr lang="en-US" sz="2400" dirty="0" smtClean="0"/>
              <a:t>IMAP </a:t>
            </a:r>
            <a:r>
              <a:rPr lang="bg-BG" sz="2400" dirty="0" smtClean="0"/>
              <a:t>стои свързан със сървъра, докото има възможност, което </a:t>
            </a:r>
            <a:r>
              <a:rPr lang="bg-BG" sz="2400" dirty="0"/>
              <a:t>дава по-добра и </a:t>
            </a:r>
            <a:r>
              <a:rPr lang="bg-BG" sz="2400" dirty="0" smtClean="0"/>
              <a:t>по-бърза комуникация</a:t>
            </a:r>
          </a:p>
          <a:p>
            <a:pPr lvl="1"/>
            <a:r>
              <a:rPr lang="bg-BG" sz="2400" dirty="0" smtClean="0"/>
              <a:t>С </a:t>
            </a:r>
            <a:r>
              <a:rPr lang="en-US" sz="2400" dirty="0" smtClean="0"/>
              <a:t>IMAP </a:t>
            </a:r>
            <a:r>
              <a:rPr lang="bg-BG" sz="2400" dirty="0" smtClean="0"/>
              <a:t>множество от клиенти могат да се свържат</a:t>
            </a:r>
            <a:r>
              <a:rPr lang="en-US" sz="2400" dirty="0" smtClean="0"/>
              <a:t> </a:t>
            </a:r>
            <a:r>
              <a:rPr lang="bg-BG" sz="2400" dirty="0" smtClean="0"/>
              <a:t>едновременно, докато при </a:t>
            </a:r>
            <a:r>
              <a:rPr lang="en-US" sz="2400" dirty="0" smtClean="0"/>
              <a:t>POP</a:t>
            </a:r>
            <a:r>
              <a:rPr lang="bg-BG" sz="2400" dirty="0" smtClean="0"/>
              <a:t> това не е възможно</a:t>
            </a:r>
          </a:p>
          <a:p>
            <a:pPr lvl="1"/>
            <a:r>
              <a:rPr lang="bg-BG" sz="2400" dirty="0" smtClean="0"/>
              <a:t>Всички съобщения се изпращат под формат </a:t>
            </a:r>
            <a:r>
              <a:rPr lang="en-US" sz="2400" dirty="0" smtClean="0"/>
              <a:t>MIME</a:t>
            </a:r>
            <a:r>
              <a:rPr lang="bg-BG" sz="2400" dirty="0" smtClean="0"/>
              <a:t>, като с </a:t>
            </a:r>
            <a:r>
              <a:rPr lang="en-US" sz="2400" dirty="0" smtClean="0"/>
              <a:t>IMAP </a:t>
            </a:r>
            <a:r>
              <a:rPr lang="bg-BG" sz="2400" dirty="0" smtClean="0"/>
              <a:t>е позволено да извличаме само част от изпратената информация</a:t>
            </a:r>
          </a:p>
          <a:p>
            <a:pPr lvl="1"/>
            <a:r>
              <a:rPr lang="bg-BG" sz="2400" dirty="0" smtClean="0"/>
              <a:t>Търсене на сървъра спрямо критерии, предоставени от клиента. По този начин се намалява количеството изпратена информация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bg-BG" dirty="0"/>
              <a:t>Кой рендеринг еднжин ползва уеб браузърът </a:t>
            </a:r>
            <a:r>
              <a:rPr lang="en-US" dirty="0"/>
              <a:t>Google Chrome?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Trident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Gecko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Blink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Chromium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WebKit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00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8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Blink </a:t>
            </a:r>
            <a:r>
              <a:rPr lang="bg-BG" dirty="0" smtClean="0"/>
              <a:t>рендъринг енджин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Използва се в </a:t>
            </a:r>
            <a:r>
              <a:rPr lang="en-US" dirty="0" smtClean="0"/>
              <a:t>Chrome </a:t>
            </a:r>
            <a:r>
              <a:rPr lang="bg-BG" dirty="0" smtClean="0"/>
              <a:t>и </a:t>
            </a:r>
            <a:r>
              <a:rPr lang="en-US" dirty="0" smtClean="0"/>
              <a:t>Opera</a:t>
            </a:r>
            <a:r>
              <a:rPr lang="bg-BG" dirty="0" smtClean="0"/>
              <a:t> браузъри</a:t>
            </a:r>
            <a:r>
              <a:rPr lang="en-US" dirty="0" smtClean="0"/>
              <a:t>.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Разработва се като част от </a:t>
            </a:r>
            <a:r>
              <a:rPr lang="en-US" dirty="0" smtClean="0"/>
              <a:t>Chromium project.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Базира се на предшественика си </a:t>
            </a:r>
            <a:r>
              <a:rPr lang="en-US" dirty="0" err="1" smtClean="0"/>
              <a:t>WebKit</a:t>
            </a:r>
            <a:r>
              <a:rPr lang="en-US" dirty="0" smtClean="0"/>
              <a:t>.</a:t>
            </a: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bg-BG" sz="3200" dirty="0" smtClean="0"/>
              <a:t>Информация:</a:t>
            </a:r>
            <a:endParaRPr lang="en-US" sz="3200" dirty="0" smtClean="0"/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2"/>
              </a:rPr>
              <a:t>http://en.wikipedia.org/wiki/Blink_%</a:t>
            </a:r>
            <a:r>
              <a:rPr lang="en-US" sz="2600" dirty="0" smtClean="0">
                <a:hlinkClick r:id="rId2"/>
              </a:rPr>
              <a:t>28layout_engine%29</a:t>
            </a:r>
            <a:r>
              <a:rPr lang="en-US" sz="2600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3"/>
              </a:rPr>
              <a:t>http://</a:t>
            </a:r>
            <a:r>
              <a:rPr lang="en-US" sz="2600" dirty="0" smtClean="0">
                <a:hlinkClick r:id="rId3"/>
              </a:rPr>
              <a:t>www.chromium.org/blink</a:t>
            </a:r>
            <a:r>
              <a:rPr lang="en-US" sz="2600" dirty="0" smtClean="0"/>
              <a:t> 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914400"/>
            <a:ext cx="4267200" cy="56388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bg-BG" dirty="0" smtClean="0"/>
              <a:t>Как ще изглеждат двата </a:t>
            </a:r>
            <a:r>
              <a:rPr lang="en-US" dirty="0" smtClean="0"/>
              <a:t>DIV</a:t>
            </a:r>
            <a:r>
              <a:rPr lang="bg-BG" dirty="0" smtClean="0"/>
              <a:t> елемента, от следния </a:t>
            </a:r>
            <a:r>
              <a:rPr lang="en-US" dirty="0" smtClean="0"/>
              <a:t>HTML</a:t>
            </a:r>
            <a:r>
              <a:rPr lang="bg-BG" dirty="0" smtClean="0"/>
              <a:t> документ?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588" y="5716277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944837"/>
            <a:ext cx="666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3860426"/>
            <a:ext cx="1049870" cy="44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057357"/>
            <a:ext cx="7143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448053"/>
            <a:ext cx="11334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5610350"/>
            <a:ext cx="13811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467100" y="1024713"/>
            <a:ext cx="4191000" cy="53760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&lt;head&gt;&lt;style&gt;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lightblue;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left;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#main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lightgreen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1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&lt;/style&gt;&lt;/head&gt;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id="main"&gt;Main&lt;/div&gt;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id="left"&gt;Left&lt;/div&gt;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031176" y="3457407"/>
            <a:ext cx="227608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54925" y="4086255"/>
            <a:ext cx="1850075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043050" y="4735659"/>
            <a:ext cx="251359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42063" y="5378163"/>
            <a:ext cx="1862937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1019300" y="6019925"/>
            <a:ext cx="276100" cy="2304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4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Зеленият </a:t>
            </a:r>
            <a:r>
              <a:rPr lang="en-US" dirty="0" smtClean="0"/>
              <a:t>DIV</a:t>
            </a:r>
            <a:r>
              <a:rPr lang="bg-BG" dirty="0" smtClean="0"/>
              <a:t> елемент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#main</a:t>
            </a:r>
            <a:r>
              <a:rPr lang="en-US" dirty="0" smtClean="0"/>
              <a:t>)</a:t>
            </a:r>
            <a:r>
              <a:rPr lang="bg-BG" dirty="0" smtClean="0"/>
              <a:t> ще застане над синия </a:t>
            </a:r>
            <a:r>
              <a:rPr lang="en-US" dirty="0" smtClean="0"/>
              <a:t>DIV</a:t>
            </a:r>
            <a:r>
              <a:rPr lang="bg-BG" dirty="0" smtClean="0"/>
              <a:t> елемент</a:t>
            </a:r>
            <a:r>
              <a:rPr lang="en-US" dirty="0" smtClean="0"/>
              <a:t> </a:t>
            </a:r>
            <a:r>
              <a:rPr lang="bg-BG" dirty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#left</a:t>
            </a:r>
            <a:r>
              <a:rPr lang="en-US" dirty="0" smtClean="0"/>
              <a:t>)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bg-BG" dirty="0" smtClean="0"/>
              <a:t>Зеленият</a:t>
            </a:r>
            <a:r>
              <a:rPr lang="en-US" dirty="0" smtClean="0"/>
              <a:t> DIV </a:t>
            </a:r>
            <a:r>
              <a:rPr lang="bg-BG" dirty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#main</a:t>
            </a:r>
            <a:r>
              <a:rPr lang="en-US" dirty="0" smtClean="0"/>
              <a:t>) </a:t>
            </a:r>
            <a:r>
              <a:rPr lang="bg-BG" dirty="0" smtClean="0"/>
              <a:t>е блоков елемент и ще заеме целия ред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Следващият елемент</a:t>
            </a:r>
            <a:r>
              <a:rPr lang="en-US" dirty="0" smtClean="0"/>
              <a:t> </a:t>
            </a:r>
            <a:r>
              <a:rPr lang="bg-BG" dirty="0" smtClean="0"/>
              <a:t>ще застане под него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Синият </a:t>
            </a:r>
            <a:r>
              <a:rPr lang="en-US" dirty="0" smtClean="0"/>
              <a:t>DIV </a:t>
            </a:r>
            <a:r>
              <a:rPr lang="bg-BG" dirty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#left</a:t>
            </a:r>
            <a:r>
              <a:rPr lang="en-US" dirty="0" smtClean="0"/>
              <a:t>)</a:t>
            </a:r>
            <a:r>
              <a:rPr lang="bg-BG" dirty="0" smtClean="0"/>
              <a:t> е плаващ в ляво, спрямо позицията, на която е поставен (под зеления)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/>
              <a:t>Информация</a:t>
            </a:r>
            <a:r>
              <a:rPr lang="bg-BG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http://www.guistuff.com/css/css_float.html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http://www.html.net/tutorials/css/lesson13.php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9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2800" dirty="0" smtClean="0"/>
              <a:t>Кои от следните пакети служат за нещо подобно на </a:t>
            </a:r>
            <a:r>
              <a:rPr lang="en-US" sz="2800" dirty="0" smtClean="0"/>
              <a:t>MSI</a:t>
            </a:r>
            <a:r>
              <a:rPr lang="bg-BG" sz="2800" dirty="0" smtClean="0"/>
              <a:t> инсталационните пакети в </a:t>
            </a:r>
            <a:r>
              <a:rPr lang="en-US" sz="2800" dirty="0" smtClean="0"/>
              <a:t>Microsoft Windows?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IPA </a:t>
            </a:r>
            <a:r>
              <a:rPr lang="bg-BG" sz="2800" dirty="0"/>
              <a:t>пакети за </a:t>
            </a:r>
            <a:r>
              <a:rPr lang="en-US" sz="2800" dirty="0"/>
              <a:t>iPhone / </a:t>
            </a:r>
            <a:r>
              <a:rPr lang="en-US" sz="2800" dirty="0" err="1"/>
              <a:t>iPad</a:t>
            </a:r>
            <a:r>
              <a:rPr lang="en-US" sz="2800" dirty="0"/>
              <a:t> / iPod Touch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DEB </a:t>
            </a:r>
            <a:r>
              <a:rPr lang="bg-BG" sz="2800" dirty="0"/>
              <a:t>пакети в </a:t>
            </a:r>
            <a:r>
              <a:rPr lang="en-US" sz="2800" dirty="0"/>
              <a:t>Debian / Ubuntu Linux</a:t>
            </a:r>
            <a:endParaRPr lang="bg-BG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RPM </a:t>
            </a:r>
            <a:r>
              <a:rPr lang="bg-BG" sz="2800" dirty="0" smtClean="0"/>
              <a:t>в </a:t>
            </a:r>
            <a:r>
              <a:rPr lang="en-US" sz="2800" dirty="0" smtClean="0"/>
              <a:t>Red Hat / Fedora / SUSE / </a:t>
            </a:r>
            <a:r>
              <a:rPr lang="en-US" sz="2800" dirty="0" err="1" smtClean="0"/>
              <a:t>Mandriva</a:t>
            </a:r>
            <a:r>
              <a:rPr lang="en-US" sz="2800" dirty="0" smtClean="0"/>
              <a:t>  Linux</a:t>
            </a:r>
            <a:endParaRPr lang="bg-BG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DMG </a:t>
            </a:r>
            <a:r>
              <a:rPr lang="bg-BG" sz="2800" dirty="0" smtClean="0"/>
              <a:t>архиви в </a:t>
            </a:r>
            <a:r>
              <a:rPr lang="en-US" sz="2800" dirty="0" err="1" smtClean="0"/>
              <a:t>MacOS</a:t>
            </a:r>
            <a:r>
              <a:rPr lang="en-US" sz="2800" dirty="0" smtClean="0"/>
              <a:t> X</a:t>
            </a:r>
            <a:endParaRPr lang="bg-BG" sz="2800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APK </a:t>
            </a:r>
            <a:r>
              <a:rPr lang="bg-BG" sz="2800" dirty="0"/>
              <a:t>пакети в </a:t>
            </a:r>
            <a:r>
              <a:rPr lang="en-US" sz="2800" dirty="0"/>
              <a:t>Android OS</a:t>
            </a:r>
            <a:endParaRPr lang="bg-BG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CAB </a:t>
            </a:r>
            <a:r>
              <a:rPr lang="bg-BG" sz="2800" dirty="0" smtClean="0"/>
              <a:t>пакети за </a:t>
            </a:r>
            <a:r>
              <a:rPr lang="en-US" sz="2800" dirty="0" smtClean="0"/>
              <a:t>Windows Mobile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SIS </a:t>
            </a:r>
            <a:r>
              <a:rPr lang="bg-BG" sz="2800" dirty="0" smtClean="0"/>
              <a:t>пакети за </a:t>
            </a:r>
            <a:r>
              <a:rPr lang="en-US" sz="2800" dirty="0" smtClean="0"/>
              <a:t>Symbian OS (Nokia)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79600" y="60325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0664" y="6019800"/>
            <a:ext cx="1295547" cy="550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</a:t>
            </a:r>
            <a:r>
              <a:rPr lang="en-US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5840" y="6031675"/>
            <a:ext cx="1295547" cy="550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3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2-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76653" y="6028706"/>
            <a:ext cx="1295547" cy="552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4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2-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26436" y="6019800"/>
            <a:ext cx="1295547" cy="550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2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4600" y="6032500"/>
            <a:ext cx="1295547" cy="552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4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2-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664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dirty="0" smtClean="0"/>
              <a:t>Какъв е резултатът от изпълнението на кода: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true false true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true </a:t>
            </a:r>
            <a:r>
              <a:rPr lang="en-US" dirty="0"/>
              <a:t>false </a:t>
            </a:r>
            <a:r>
              <a:rPr lang="en-US" dirty="0" smtClean="0"/>
              <a:t>false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false </a:t>
            </a:r>
            <a:r>
              <a:rPr lang="en-US" dirty="0"/>
              <a:t>false </a:t>
            </a:r>
            <a:r>
              <a:rPr lang="en-US" dirty="0" smtClean="0"/>
              <a:t>true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true </a:t>
            </a:r>
            <a:r>
              <a:rPr lang="en-US" sz="2800" dirty="0" err="1"/>
              <a:t>true</a:t>
            </a:r>
            <a:r>
              <a:rPr lang="en-US" sz="2800" dirty="0"/>
              <a:t> </a:t>
            </a:r>
            <a:r>
              <a:rPr lang="en-US" sz="2800" dirty="0" err="1" smtClean="0"/>
              <a:t>true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false true </a:t>
            </a:r>
            <a:r>
              <a:rPr lang="en-US" sz="2800" dirty="0" err="1" smtClean="0"/>
              <a:t>true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6139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524000"/>
            <a:ext cx="77724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foo = function(){};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console.log(foo instanceof Function);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console.log(foo.prototype instanceof Function);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console.log(foo instanceof Object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1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Foo </a:t>
            </a:r>
            <a:r>
              <a:rPr lang="bg-BG" dirty="0" smtClean="0"/>
              <a:t>е инстанция на </a:t>
            </a:r>
            <a:r>
              <a:rPr lang="en-US" dirty="0" smtClean="0"/>
              <a:t>Function</a:t>
            </a:r>
            <a:r>
              <a:rPr lang="bg-BG" dirty="0" smtClean="0"/>
              <a:t>, но същевременно с това е и инстанция на обект.</a:t>
            </a:r>
            <a:endParaRPr lang="bg-BG" dirty="0"/>
          </a:p>
          <a:p>
            <a:r>
              <a:rPr lang="bg-BG" dirty="0" smtClean="0"/>
              <a:t>Прототипът на </a:t>
            </a:r>
            <a:r>
              <a:rPr lang="en-US" dirty="0" smtClean="0"/>
              <a:t>Foo </a:t>
            </a:r>
            <a:r>
              <a:rPr lang="bg-BG" dirty="0" smtClean="0"/>
              <a:t>е инстанция на обект.</a:t>
            </a:r>
          </a:p>
          <a:p>
            <a:pPr lvl="1"/>
            <a:endParaRPr lang="bg-BG" dirty="0" smtClean="0"/>
          </a:p>
          <a:p>
            <a:pPr marL="357188" lvl="1" indent="0">
              <a:buNone/>
            </a:pPr>
            <a:endParaRPr lang="bg-BG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://developer.mozilla.org/en-US/docs/JavaScript/Reference/Operators/instanceof</a:t>
            </a:r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0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01285" y="8981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37879"/>
            <a:ext cx="7086600" cy="914400"/>
          </a:xfrm>
        </p:spPr>
        <p:txBody>
          <a:bodyPr/>
          <a:lstStyle/>
          <a:p>
            <a:r>
              <a:rPr lang="bg-BG" sz="3600" dirty="0" smtClean="0"/>
              <a:t>Примерен тест за подготовка за националната ИТ олимпиада</a:t>
            </a:r>
            <a:endParaRPr lang="bg-BG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2800" dirty="0" smtClean="0"/>
              <a:t>Всеки от посочените пакети (файлови формати) служи за пакетиране и инсталиране на приложения за посочите платформи</a:t>
            </a:r>
          </a:p>
          <a:p>
            <a:pPr>
              <a:lnSpc>
                <a:spcPct val="100000"/>
              </a:lnSpc>
            </a:pPr>
            <a:r>
              <a:rPr lang="bg-BG" sz="2800" dirty="0" smtClean="0"/>
              <a:t>Информация:</a:t>
            </a:r>
          </a:p>
          <a:p>
            <a:pPr lvl="1">
              <a:lnSpc>
                <a:spcPct val="100000"/>
              </a:lnSpc>
            </a:pPr>
            <a:r>
              <a:rPr lang="pt-BR" sz="2200" dirty="0"/>
              <a:t>IPA </a:t>
            </a:r>
            <a:r>
              <a:rPr lang="en-US" sz="2200" dirty="0"/>
              <a:t>–</a:t>
            </a:r>
            <a:r>
              <a:rPr lang="pt-BR" sz="2200" dirty="0" smtClean="0"/>
              <a:t> </a:t>
            </a:r>
            <a:r>
              <a:rPr lang="pt-BR" sz="2200" dirty="0">
                <a:hlinkClick r:id="rId2"/>
              </a:rPr>
              <a:t>http://www.iphonedownloadblog.com/2008/08/19/install-ipa-files-on-iphone</a:t>
            </a:r>
            <a:r>
              <a:rPr lang="pt-BR" sz="2200" dirty="0" smtClean="0">
                <a:hlinkClick r:id="rId2"/>
              </a:rPr>
              <a:t>/</a:t>
            </a:r>
            <a:endParaRPr lang="pt-BR" sz="2200" dirty="0" smtClean="0"/>
          </a:p>
          <a:p>
            <a:pPr lvl="1">
              <a:lnSpc>
                <a:spcPct val="100000"/>
              </a:lnSpc>
            </a:pPr>
            <a:r>
              <a:rPr lang="pt-BR" sz="2200" dirty="0" smtClean="0"/>
              <a:t>DEB </a:t>
            </a:r>
            <a:r>
              <a:rPr lang="en-US" sz="2200" dirty="0"/>
              <a:t>–</a:t>
            </a:r>
            <a:r>
              <a:rPr lang="pt-BR" sz="2200" dirty="0" smtClean="0"/>
              <a:t> </a:t>
            </a:r>
            <a:r>
              <a:rPr lang="pt-BR" sz="2200" dirty="0">
                <a:hlinkClick r:id="rId3"/>
              </a:rPr>
              <a:t>http://</a:t>
            </a:r>
            <a:r>
              <a:rPr lang="pt-BR" sz="2200" dirty="0" smtClean="0">
                <a:hlinkClick r:id="rId3"/>
              </a:rPr>
              <a:t>www.debian.org/doc/FAQ/ch-pkg_basics.en.html</a:t>
            </a:r>
            <a:endParaRPr lang="pt-BR" sz="2200" dirty="0" smtClean="0"/>
          </a:p>
          <a:p>
            <a:pPr lvl="1">
              <a:lnSpc>
                <a:spcPct val="100000"/>
              </a:lnSpc>
            </a:pPr>
            <a:r>
              <a:rPr lang="pt-BR" sz="2200" dirty="0" smtClean="0"/>
              <a:t>RPM </a:t>
            </a:r>
            <a:r>
              <a:rPr lang="en-US" sz="2200" dirty="0"/>
              <a:t>–</a:t>
            </a:r>
            <a:r>
              <a:rPr lang="pt-BR" sz="2200" dirty="0" smtClean="0"/>
              <a:t> </a:t>
            </a:r>
            <a:r>
              <a:rPr lang="pt-BR" sz="2200" dirty="0">
                <a:hlinkClick r:id="rId4"/>
              </a:rPr>
              <a:t>http://</a:t>
            </a:r>
            <a:r>
              <a:rPr lang="pt-BR" sz="2200" dirty="0" smtClean="0">
                <a:hlinkClick r:id="rId4"/>
              </a:rPr>
              <a:t>en.wikipedia.org/wiki/RPM_Package_Manager</a:t>
            </a:r>
            <a:endParaRPr lang="pt-BR" sz="2200" dirty="0" smtClean="0"/>
          </a:p>
          <a:p>
            <a:pPr lvl="1">
              <a:lnSpc>
                <a:spcPct val="100000"/>
              </a:lnSpc>
            </a:pPr>
            <a:r>
              <a:rPr lang="pt-BR" sz="2200" dirty="0" smtClean="0"/>
              <a:t>DMG </a:t>
            </a:r>
            <a:r>
              <a:rPr lang="en-US" sz="2200" dirty="0"/>
              <a:t>–</a:t>
            </a:r>
            <a:r>
              <a:rPr lang="pt-BR" sz="2200" dirty="0" smtClean="0"/>
              <a:t> </a:t>
            </a:r>
            <a:r>
              <a:rPr lang="pt-BR" sz="2200" dirty="0">
                <a:hlinkClick r:id="rId5"/>
              </a:rPr>
              <a:t>http://</a:t>
            </a:r>
            <a:r>
              <a:rPr lang="pt-BR" sz="2200" dirty="0" smtClean="0">
                <a:hlinkClick r:id="rId5"/>
              </a:rPr>
              <a:t>www.ofzenandcomputing.com/zanswers/779</a:t>
            </a:r>
            <a:endParaRPr lang="pt-BR" sz="2200" dirty="0" smtClean="0"/>
          </a:p>
          <a:p>
            <a:pPr lvl="1">
              <a:lnSpc>
                <a:spcPct val="100000"/>
              </a:lnSpc>
            </a:pPr>
            <a:r>
              <a:rPr lang="pt-BR" sz="2200" dirty="0" smtClean="0"/>
              <a:t>APK </a:t>
            </a:r>
            <a:r>
              <a:rPr lang="en-US" sz="2200" dirty="0"/>
              <a:t>–</a:t>
            </a:r>
            <a:r>
              <a:rPr lang="pt-BR" sz="2200" dirty="0" smtClean="0"/>
              <a:t> </a:t>
            </a:r>
            <a:r>
              <a:rPr lang="pt-BR" sz="2200" dirty="0">
                <a:hlinkClick r:id="rId6"/>
              </a:rPr>
              <a:t>http://en.wikipedia.org/wiki/APK_(file_format</a:t>
            </a:r>
            <a:r>
              <a:rPr lang="pt-BR" sz="2200" dirty="0" smtClean="0">
                <a:hlinkClick r:id="rId6"/>
              </a:rPr>
              <a:t>)</a:t>
            </a:r>
            <a:endParaRPr lang="bg-BG" sz="2200" dirty="0" smtClean="0"/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CAB </a:t>
            </a:r>
            <a:r>
              <a:rPr lang="en-US" sz="2200" dirty="0"/>
              <a:t>–</a:t>
            </a:r>
            <a:r>
              <a:rPr lang="en-US" sz="2200" dirty="0" smtClean="0"/>
              <a:t> </a:t>
            </a:r>
            <a:r>
              <a:rPr lang="en-US" sz="2200" dirty="0">
                <a:hlinkClick r:id="rId7"/>
              </a:rPr>
              <a:t>http://</a:t>
            </a:r>
            <a:r>
              <a:rPr lang="en-US" sz="2200" dirty="0" smtClean="0">
                <a:hlinkClick r:id="rId7"/>
              </a:rPr>
              <a:t>msdn.microsoft.com/en-us/library/bb158712.aspx</a:t>
            </a:r>
            <a:endParaRPr lang="en-US" sz="2200" dirty="0" smtClean="0"/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SIS </a:t>
            </a:r>
            <a:r>
              <a:rPr lang="en-US" sz="2200" dirty="0"/>
              <a:t>–</a:t>
            </a:r>
            <a:r>
              <a:rPr lang="en-US" sz="2200" dirty="0" smtClean="0"/>
              <a:t> </a:t>
            </a:r>
            <a:r>
              <a:rPr lang="en-US" sz="2200" dirty="0">
                <a:hlinkClick r:id="rId8"/>
              </a:rPr>
              <a:t>http://en.wikipedia.org/wiki/SIS_(file_format</a:t>
            </a:r>
            <a:r>
              <a:rPr lang="en-US" sz="2200" dirty="0" smtClean="0">
                <a:hlinkClick r:id="rId8"/>
              </a:rPr>
              <a:t>)</a:t>
            </a:r>
            <a:endParaRPr lang="pt-B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ще изключи блокирал лаптоп и ще е най-добре от хардуерна гледна точка?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Изваждане на батерията и </a:t>
            </a:r>
            <a:br>
              <a:rPr lang="bg-BG" dirty="0" smtClean="0"/>
            </a:br>
            <a:r>
              <a:rPr lang="bg-BG" dirty="0" smtClean="0"/>
              <a:t>след това захранващия кабел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Изваждане на захранващия </a:t>
            </a:r>
            <a:r>
              <a:rPr lang="bg-BG" dirty="0" smtClean="0"/>
              <a:t>кабел 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bg-BG" dirty="0"/>
              <a:t>след </a:t>
            </a:r>
            <a:r>
              <a:rPr lang="bg-BG" dirty="0" smtClean="0"/>
              <a:t>това на </a:t>
            </a:r>
            <a:r>
              <a:rPr lang="bg-BG" dirty="0"/>
              <a:t>батерията 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Задържане на </a:t>
            </a:r>
            <a:r>
              <a:rPr lang="en-US" dirty="0" smtClean="0"/>
              <a:t>power button </a:t>
            </a:r>
            <a:r>
              <a:rPr lang="bg-BG" dirty="0" smtClean="0"/>
              <a:t>5 секунди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Изчакване да се изтощи батерията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Брадва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876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5234</TotalTime>
  <Words>2107</Words>
  <Application>Microsoft Office PowerPoint</Application>
  <PresentationFormat>On-screen Show (4:3)</PresentationFormat>
  <Paragraphs>439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Telerik-PowerPoint-Theme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Примерен тест за подготовка за националната ИТ олимпиада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School Academy</dc:title>
  <dc:subject>Course Introduction</dc:subject>
  <dc:creator>Svetlin Nakov</dc:creator>
  <cp:keywords>Training for the IT Test</cp:keywords>
  <cp:lastModifiedBy>qemu</cp:lastModifiedBy>
  <cp:revision>885</cp:revision>
  <dcterms:created xsi:type="dcterms:W3CDTF">2007-12-08T16:03:35Z</dcterms:created>
  <dcterms:modified xsi:type="dcterms:W3CDTF">2015-11-24T18:06:41Z</dcterms:modified>
</cp:coreProperties>
</file>